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4660"/>
  </p:normalViewPr>
  <p:slideViewPr>
    <p:cSldViewPr>
      <p:cViewPr varScale="1">
        <p:scale>
          <a:sx n="70" d="100"/>
          <a:sy n="70"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2B44866-45DF-4635-9FC5-381635ED49E1}" type="datetimeFigureOut">
              <a:rPr lang="en-US"/>
              <a:pPr>
                <a:defRPr/>
              </a:pPr>
              <a:t>1/31/2011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7FDE791-6F8B-486A-8895-373FD3D2F0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97CA2C-077D-4247-9589-BD74D9E3CDD7}" type="slidenum">
              <a:rPr lang="en-US"/>
              <a:pPr fontAlgn="base">
                <a:spcBef>
                  <a:spcPct val="0"/>
                </a:spcBef>
                <a:spcAft>
                  <a:spcPct val="0"/>
                </a:spcAft>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6492D0-E537-4A89-97CD-1EF3D91F6540}" type="slidenum">
              <a:rPr lang="en-US"/>
              <a:pPr fontAlgn="base">
                <a:spcBef>
                  <a:spcPct val="0"/>
                </a:spcBef>
                <a:spcAft>
                  <a:spcPct val="0"/>
                </a:spcAft>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960D97-B009-42DB-92CB-3A9CD543937F}" type="datetimeFigureOut">
              <a:rPr lang="en-US"/>
              <a:pPr>
                <a:defRPr/>
              </a:pPr>
              <a:t>1/31/2011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67AA11-B466-4918-B0B9-FAC4EF6EAD4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C5E791-B398-4164-A22E-9C8B53A1A704}" type="datetimeFigureOut">
              <a:rPr lang="en-US"/>
              <a:pPr>
                <a:defRPr/>
              </a:pPr>
              <a:t>1/31/2011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86247F-FEEA-45E5-8961-2D7F8801BC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85E8F5-51A8-4DD7-B4E8-952D5410722E}" type="datetimeFigureOut">
              <a:rPr lang="en-US"/>
              <a:pPr>
                <a:defRPr/>
              </a:pPr>
              <a:t>1/31/2011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C9AA4D-418E-4CD7-866F-83C77973AF5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395430-DF27-4F81-BFD0-CB1D938453AC}" type="datetimeFigureOut">
              <a:rPr lang="en-US"/>
              <a:pPr>
                <a:defRPr/>
              </a:pPr>
              <a:t>1/31/2011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7708BA-F293-4BBA-8F7E-9FB184C74F0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A16A17-98F0-4AE4-BF58-7C2BA1179C95}" type="datetimeFigureOut">
              <a:rPr lang="en-US"/>
              <a:pPr>
                <a:defRPr/>
              </a:pPr>
              <a:t>1/31/2011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1FA5F-139D-4175-9C0D-38CE210FF40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85263D-A597-4BC7-B269-883AFB604406}" type="datetimeFigureOut">
              <a:rPr lang="en-US"/>
              <a:pPr>
                <a:defRPr/>
              </a:pPr>
              <a:t>1/31/2011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3A88D2-9AA3-4845-A807-1C67EE2A42C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23E101-6E72-4C02-B2C6-092FC808A7B0}" type="datetimeFigureOut">
              <a:rPr lang="en-US"/>
              <a:pPr>
                <a:defRPr/>
              </a:pPr>
              <a:t>1/31/2011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7EB587-7788-46DA-9144-5C51191E9A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14D386-B3D3-4CCC-9B7E-6F1CE07444E9}" type="datetimeFigureOut">
              <a:rPr lang="en-US"/>
              <a:pPr>
                <a:defRPr/>
              </a:pPr>
              <a:t>1/31/2011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32D020-369F-4F09-8EF4-F79AE70BD48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6846E-8674-4AA0-B83F-6D49BFDFD126}" type="datetimeFigureOut">
              <a:rPr lang="en-US"/>
              <a:pPr>
                <a:defRPr/>
              </a:pPr>
              <a:t>1/31/2011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F17B03-A79C-43DA-962E-F60B2FD82AA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71B92A-92D2-4D26-859E-359C8EB195FA}" type="datetimeFigureOut">
              <a:rPr lang="en-US"/>
              <a:pPr>
                <a:defRPr/>
              </a:pPr>
              <a:t>1/31/2011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083240-5018-4736-BD60-BE3505DB57C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85026D-D5E1-4AC5-A50A-1815079D3AB4}" type="datetimeFigureOut">
              <a:rPr lang="en-US"/>
              <a:pPr>
                <a:defRPr/>
              </a:pPr>
              <a:t>1/31/2011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9C6142-ABB8-4E27-A855-A74E72C3665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E1C6AC0-E7D1-4F1D-88DE-3EEAAB24ED7B}" type="datetimeFigureOut">
              <a:rPr lang="en-US"/>
              <a:pPr>
                <a:defRPr/>
              </a:pPr>
              <a:t>1/31/2011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5D2B2-E218-44A6-995F-3FFAEDE52D5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Microsoft Office\MEDIA\CAGCAT10\j0302953.jpg"/>
          <p:cNvPicPr>
            <a:picLocks noChangeAspect="1" noChangeArrowheads="1"/>
          </p:cNvPicPr>
          <p:nvPr/>
        </p:nvPicPr>
        <p:blipFill>
          <a:blip r:embed="rId2" cstate="print"/>
          <a:srcRect/>
          <a:stretch>
            <a:fillRect/>
          </a:stretch>
        </p:blipFill>
        <p:spPr bwMode="auto">
          <a:xfrm>
            <a:off x="3733800" y="4267200"/>
            <a:ext cx="1684338" cy="2362200"/>
          </a:xfrm>
          <a:prstGeom prst="rect">
            <a:avLst/>
          </a:prstGeom>
          <a:noFill/>
          <a:ln w="9525">
            <a:noFill/>
            <a:miter lim="800000"/>
            <a:headEnd/>
            <a:tailEnd/>
          </a:ln>
        </p:spPr>
      </p:pic>
      <p:sp>
        <p:nvSpPr>
          <p:cNvPr id="2" name="Title 1"/>
          <p:cNvSpPr>
            <a:spLocks noGrp="1"/>
          </p:cNvSpPr>
          <p:nvPr>
            <p:ph type="ctrTitle"/>
          </p:nvPr>
        </p:nvSpPr>
        <p:spPr/>
        <p:txBody>
          <a:bodyPr rtlCol="0">
            <a:normAutofit/>
          </a:bodyPr>
          <a:lstStyle/>
          <a:p>
            <a:pPr fontAlgn="auto">
              <a:spcAft>
                <a:spcPts val="0"/>
              </a:spcAft>
              <a:defRPr/>
            </a:pPr>
            <a:r>
              <a:rPr lang="en-US" dirty="0" smtClean="0">
                <a:solidFill>
                  <a:schemeClr val="bg2">
                    <a:lumMod val="20000"/>
                    <a:lumOff val="80000"/>
                  </a:schemeClr>
                </a:solidFill>
              </a:rPr>
              <a:t>The 8 Methods of Characterization</a:t>
            </a:r>
          </a:p>
        </p:txBody>
      </p:sp>
      <p:sp>
        <p:nvSpPr>
          <p:cNvPr id="2052" name="Subtitle 2"/>
          <p:cNvSpPr>
            <a:spLocks noGrp="1"/>
          </p:cNvSpPr>
          <p:nvPr>
            <p:ph type="subTitle" idx="1"/>
          </p:nvPr>
        </p:nvSpPr>
        <p:spPr/>
        <p:txBody>
          <a:bodyPr/>
          <a:lstStyle/>
          <a:p>
            <a:r>
              <a:rPr lang="en-US" smtClean="0">
                <a:solidFill>
                  <a:srgbClr val="002060"/>
                </a:solidFill>
              </a:rPr>
              <a:t>8 different ways of looking at a character in a story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Teacher\Local Settings\Temporary Internet Files\Content.IE5\3W3PLWRL\MPj04364260000[1].jpg"/>
          <p:cNvPicPr>
            <a:picLocks noChangeAspect="1" noChangeArrowheads="1"/>
          </p:cNvPicPr>
          <p:nvPr/>
        </p:nvPicPr>
        <p:blipFill>
          <a:blip r:embed="rId2" cstate="print"/>
          <a:srcRect/>
          <a:stretch>
            <a:fillRect/>
          </a:stretch>
        </p:blipFill>
        <p:spPr bwMode="auto">
          <a:xfrm>
            <a:off x="3048000" y="-152400"/>
            <a:ext cx="2630569" cy="3505200"/>
          </a:xfrm>
          <a:prstGeom prst="rect">
            <a:avLst/>
          </a:prstGeom>
          <a:noFill/>
          <a:effectLst>
            <a:softEdge rad="635000"/>
          </a:effectLst>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2">
                    <a:lumMod val="20000"/>
                    <a:lumOff val="80000"/>
                  </a:schemeClr>
                </a:solidFill>
              </a:rPr>
              <a:t>Example of dialogue:</a:t>
            </a:r>
          </a:p>
        </p:txBody>
      </p:sp>
      <p:sp>
        <p:nvSpPr>
          <p:cNvPr id="3" name="Content Placeholder 2"/>
          <p:cNvSpPr>
            <a:spLocks noGrp="1"/>
          </p:cNvSpPr>
          <p:nvPr>
            <p:ph idx="1"/>
          </p:nvPr>
        </p:nvSpPr>
        <p:spPr>
          <a:xfrm>
            <a:off x="457200" y="2332038"/>
            <a:ext cx="8229600" cy="4525962"/>
          </a:xfrm>
        </p:spPr>
        <p:txBody>
          <a:bodyPr rtlCol="0">
            <a:normAutofit/>
          </a:bodyPr>
          <a:lstStyle/>
          <a:p>
            <a:pPr fontAlgn="auto">
              <a:spcAft>
                <a:spcPts val="0"/>
              </a:spcAft>
              <a:buFont typeface="Arial" pitchFamily="34" charset="0"/>
              <a:buNone/>
              <a:defRPr/>
            </a:pPr>
            <a:r>
              <a:rPr lang="en-US" dirty="0" smtClean="0">
                <a:solidFill>
                  <a:schemeClr val="accent2">
                    <a:lumMod val="50000"/>
                  </a:schemeClr>
                </a:solidFill>
              </a:rPr>
              <a:t>“Come, we will go back; you health is precious. You are rich, respected, admired, beloved; you are happy, as once I was. You are a man to be missed. For me it is no matter. We will go back; you will be ill, and I cannot be responsible.” “The Cask of Amontillado” by Edgar Allan Poe</a:t>
            </a:r>
          </a:p>
          <a:p>
            <a:pPr fontAlgn="auto">
              <a:spcAft>
                <a:spcPts val="0"/>
              </a:spcAft>
              <a:buFont typeface="Arial" pitchFamily="34" charset="0"/>
              <a:buNone/>
              <a:defRPr/>
            </a:pPr>
            <a:endParaRPr lang="en-US"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2">
                    <a:lumMod val="20000"/>
                    <a:lumOff val="80000"/>
                  </a:schemeClr>
                </a:solidFill>
              </a:rPr>
              <a:t>Example of dialogue </a:t>
            </a:r>
            <a:r>
              <a:rPr lang="en-US" dirty="0" err="1" smtClean="0">
                <a:solidFill>
                  <a:schemeClr val="accent2">
                    <a:lumMod val="20000"/>
                    <a:lumOff val="80000"/>
                  </a:schemeClr>
                </a:solidFill>
              </a:rPr>
              <a:t>con’t</a:t>
            </a:r>
            <a:r>
              <a:rPr lang="en-US" dirty="0" smtClean="0">
                <a:solidFill>
                  <a:schemeClr val="accent2">
                    <a:lumMod val="20000"/>
                    <a:lumOff val="80000"/>
                  </a:schemeClr>
                </a:solidFill>
              </a:rPr>
              <a:t>:</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n-US" dirty="0" smtClean="0">
                <a:solidFill>
                  <a:schemeClr val="accent2">
                    <a:lumMod val="50000"/>
                  </a:schemeClr>
                </a:solidFill>
              </a:rPr>
              <a:t>In this quote from the popular story by Edgar Allan Poe the narrator shows concern for </a:t>
            </a:r>
            <a:r>
              <a:rPr lang="en-US" dirty="0" err="1" smtClean="0">
                <a:solidFill>
                  <a:schemeClr val="accent2">
                    <a:lumMod val="50000"/>
                  </a:schemeClr>
                </a:solidFill>
              </a:rPr>
              <a:t>Fortunato</a:t>
            </a:r>
            <a:r>
              <a:rPr lang="en-US" dirty="0" smtClean="0">
                <a:solidFill>
                  <a:schemeClr val="accent2">
                    <a:lumMod val="50000"/>
                  </a:schemeClr>
                </a:solidFill>
              </a:rPr>
              <a:t>, the story’s antagonist.</a:t>
            </a:r>
          </a:p>
          <a:p>
            <a:pPr fontAlgn="auto">
              <a:spcAft>
                <a:spcPts val="0"/>
              </a:spcAft>
              <a:buFont typeface="Arial" pitchFamily="34" charset="0"/>
              <a:buNone/>
              <a:defRPr/>
            </a:pPr>
            <a:r>
              <a:rPr lang="en-US" dirty="0" smtClean="0">
                <a:solidFill>
                  <a:schemeClr val="accent2">
                    <a:lumMod val="50000"/>
                  </a:schemeClr>
                </a:solidFill>
              </a:rPr>
              <a:t>We know that the narrator wants revenge on </a:t>
            </a:r>
            <a:r>
              <a:rPr lang="en-US" dirty="0" err="1" smtClean="0">
                <a:solidFill>
                  <a:schemeClr val="accent2">
                    <a:lumMod val="50000"/>
                  </a:schemeClr>
                </a:solidFill>
              </a:rPr>
              <a:t>Fortunato</a:t>
            </a:r>
            <a:r>
              <a:rPr lang="en-US" dirty="0" smtClean="0">
                <a:solidFill>
                  <a:schemeClr val="accent2">
                    <a:lumMod val="50000"/>
                  </a:schemeClr>
                </a:solidFill>
              </a:rPr>
              <a:t>. When analyzing the dialogue here we can infer that the narrator is being sarcastic.</a:t>
            </a:r>
          </a:p>
        </p:txBody>
      </p:sp>
      <p:pic>
        <p:nvPicPr>
          <p:cNvPr id="12292" name="Picture 2" descr="C:\Documents and Settings\Teacher\Local Settings\Temporary Internet Files\Content.IE5\5Q2H6P50\MCSO02914_0000[1].wmf"/>
          <p:cNvPicPr>
            <a:picLocks noChangeAspect="1" noChangeArrowheads="1"/>
          </p:cNvPicPr>
          <p:nvPr/>
        </p:nvPicPr>
        <p:blipFill>
          <a:blip r:embed="rId2" cstate="print"/>
          <a:srcRect/>
          <a:stretch>
            <a:fillRect/>
          </a:stretch>
        </p:blipFill>
        <p:spPr bwMode="auto">
          <a:xfrm>
            <a:off x="6934200" y="4800600"/>
            <a:ext cx="1422400" cy="1657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bg2">
                    <a:lumMod val="20000"/>
                    <a:lumOff val="80000"/>
                  </a:schemeClr>
                </a:solidFill>
              </a:rPr>
              <a:t>5. Thoughts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bg2">
                    <a:lumMod val="50000"/>
                  </a:schemeClr>
                </a:solidFill>
              </a:rPr>
              <a:t>The thoughts of a character can only be analyzed if we are inside the head of the character.</a:t>
            </a:r>
          </a:p>
          <a:p>
            <a:pPr fontAlgn="auto">
              <a:spcAft>
                <a:spcPts val="0"/>
              </a:spcAft>
              <a:buFont typeface="Arial" pitchFamily="34" charset="0"/>
              <a:buChar char="•"/>
              <a:defRPr/>
            </a:pPr>
            <a:r>
              <a:rPr lang="en-US" dirty="0" smtClean="0">
                <a:solidFill>
                  <a:schemeClr val="bg2">
                    <a:lumMod val="50000"/>
                  </a:schemeClr>
                </a:solidFill>
              </a:rPr>
              <a:t>This means that you can only include an analysis of a character’s thoughts if you are told what the character is thinking.</a:t>
            </a:r>
          </a:p>
        </p:txBody>
      </p:sp>
      <p:pic>
        <p:nvPicPr>
          <p:cNvPr id="13316" name="Picture 2" descr="C:\Documents and Settings\Teacher\Local Settings\Temporary Internet Files\Content.IE5\5Q2H6P50\MCj04343890000[1].wmf"/>
          <p:cNvPicPr>
            <a:picLocks noChangeAspect="1" noChangeArrowheads="1"/>
          </p:cNvPicPr>
          <p:nvPr/>
        </p:nvPicPr>
        <p:blipFill>
          <a:blip r:embed="rId2" cstate="print"/>
          <a:srcRect/>
          <a:stretch>
            <a:fillRect/>
          </a:stretch>
        </p:blipFill>
        <p:spPr bwMode="auto">
          <a:xfrm>
            <a:off x="3886200" y="4800600"/>
            <a:ext cx="1206500"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Teacher\Local Settings\Temporary Internet Files\Content.IE5\W6S2X2HS\MCj04347750000[1].png"/>
          <p:cNvPicPr>
            <a:picLocks noChangeAspect="1" noChangeArrowheads="1"/>
          </p:cNvPicPr>
          <p:nvPr/>
        </p:nvPicPr>
        <p:blipFill>
          <a:blip r:embed="rId3" cstate="print"/>
          <a:srcRect/>
          <a:stretch>
            <a:fillRect/>
          </a:stretch>
        </p:blipFill>
        <p:spPr bwMode="auto">
          <a:xfrm>
            <a:off x="3962400" y="3352800"/>
            <a:ext cx="3733800" cy="37338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bg2">
                    <a:lumMod val="20000"/>
                    <a:lumOff val="80000"/>
                  </a:schemeClr>
                </a:solidFill>
              </a:rPr>
              <a:t>Example of thoughts: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solidFill>
                  <a:schemeClr val="bg2">
                    <a:lumMod val="50000"/>
                  </a:schemeClr>
                </a:solidFill>
              </a:rPr>
              <a:t>In the story, “The Secret Life of Walter </a:t>
            </a:r>
            <a:r>
              <a:rPr lang="en-US" dirty="0" err="1" smtClean="0">
                <a:solidFill>
                  <a:schemeClr val="bg2">
                    <a:lumMod val="50000"/>
                  </a:schemeClr>
                </a:solidFill>
              </a:rPr>
              <a:t>Mitty</a:t>
            </a:r>
            <a:r>
              <a:rPr lang="en-US" dirty="0" smtClean="0">
                <a:solidFill>
                  <a:schemeClr val="bg2">
                    <a:lumMod val="50000"/>
                  </a:schemeClr>
                </a:solidFill>
              </a:rPr>
              <a:t>” by James Thurber the reader is very much a part of Walter </a:t>
            </a:r>
            <a:r>
              <a:rPr lang="en-US" dirty="0" err="1" smtClean="0">
                <a:solidFill>
                  <a:schemeClr val="bg2">
                    <a:lumMod val="50000"/>
                  </a:schemeClr>
                </a:solidFill>
              </a:rPr>
              <a:t>Mitty’s</a:t>
            </a:r>
            <a:r>
              <a:rPr lang="en-US" dirty="0" smtClean="0">
                <a:solidFill>
                  <a:schemeClr val="bg2">
                    <a:lumMod val="50000"/>
                  </a:schemeClr>
                </a:solidFill>
              </a:rPr>
              <a:t> thoughts. </a:t>
            </a:r>
          </a:p>
          <a:p>
            <a:pPr fontAlgn="auto">
              <a:spcAft>
                <a:spcPts val="0"/>
              </a:spcAft>
              <a:buFont typeface="Arial" pitchFamily="34" charset="0"/>
              <a:buChar char="•"/>
              <a:defRPr/>
            </a:pPr>
            <a:r>
              <a:rPr lang="en-US" dirty="0" smtClean="0">
                <a:solidFill>
                  <a:schemeClr val="bg2">
                    <a:lumMod val="50000"/>
                  </a:schemeClr>
                </a:solidFill>
              </a:rPr>
              <a:t>Through the descriptions in the story the reader experiences the daydreams of the character.</a:t>
            </a:r>
          </a:p>
          <a:p>
            <a:pPr fontAlgn="auto">
              <a:spcAft>
                <a:spcPts val="0"/>
              </a:spcAft>
              <a:buFont typeface="Arial" pitchFamily="34" charset="0"/>
              <a:buChar char="•"/>
              <a:defRPr/>
            </a:pPr>
            <a:r>
              <a:rPr lang="en-US" dirty="0" smtClean="0">
                <a:solidFill>
                  <a:schemeClr val="bg2">
                    <a:lumMod val="50000"/>
                  </a:schemeClr>
                </a:solidFill>
              </a:rPr>
              <a:t>On the other hand, the reader cannot comment or analyze the thoughts of Mrs. </a:t>
            </a:r>
            <a:r>
              <a:rPr lang="en-US" dirty="0" err="1" smtClean="0">
                <a:solidFill>
                  <a:schemeClr val="bg2">
                    <a:lumMod val="50000"/>
                  </a:schemeClr>
                </a:solidFill>
              </a:rPr>
              <a:t>Mitty</a:t>
            </a:r>
            <a:r>
              <a:rPr lang="en-US" dirty="0" smtClean="0">
                <a:solidFill>
                  <a:schemeClr val="bg2">
                    <a:lumMod val="50000"/>
                  </a:schemeClr>
                </a:solidFill>
              </a:rPr>
              <a:t> since we are never “inside her head.”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Teacher\Local Settings\Temporary Internet Files\Content.IE5\3W3PLWRL\MCj04369940000[1].wmf"/>
          <p:cNvPicPr>
            <a:picLocks noChangeAspect="1" noChangeArrowheads="1"/>
          </p:cNvPicPr>
          <p:nvPr/>
        </p:nvPicPr>
        <p:blipFill>
          <a:blip r:embed="rId2" cstate="print"/>
          <a:srcRect/>
          <a:stretch>
            <a:fillRect/>
          </a:stretch>
        </p:blipFill>
        <p:spPr bwMode="auto">
          <a:xfrm>
            <a:off x="5410200" y="2971800"/>
            <a:ext cx="3568700" cy="35814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90000"/>
                  </a:schemeClr>
                </a:solidFill>
              </a:rPr>
              <a:t>6. Reactions of Others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solidFill>
                  <a:schemeClr val="tx2">
                    <a:lumMod val="10000"/>
                  </a:schemeClr>
                </a:solidFill>
              </a:rPr>
              <a:t>When analyzing the reactions of others you are looking closely at how other characters in the story react to or treat the character that you are  characterizing.</a:t>
            </a:r>
          </a:p>
          <a:p>
            <a:pPr fontAlgn="auto">
              <a:spcAft>
                <a:spcPts val="0"/>
              </a:spcAft>
              <a:buFont typeface="Arial" pitchFamily="34" charset="0"/>
              <a:buChar char="•"/>
              <a:defRPr/>
            </a:pPr>
            <a:r>
              <a:rPr lang="en-US" dirty="0" smtClean="0">
                <a:solidFill>
                  <a:schemeClr val="tx2">
                    <a:lumMod val="10000"/>
                  </a:schemeClr>
                </a:solidFill>
              </a:rPr>
              <a:t>Reactions include verbal responses and physical or emotional treatment.</a:t>
            </a:r>
          </a:p>
          <a:p>
            <a:pPr fontAlgn="auto">
              <a:spcAft>
                <a:spcPts val="0"/>
              </a:spcAft>
              <a:buFont typeface="Arial" pitchFamily="34" charset="0"/>
              <a:buChar char="•"/>
              <a:defRPr/>
            </a:pPr>
            <a:r>
              <a:rPr lang="en-US" dirty="0" smtClean="0">
                <a:solidFill>
                  <a:schemeClr val="tx2">
                    <a:lumMod val="10000"/>
                  </a:schemeClr>
                </a:solidFill>
              </a:rPr>
              <a:t>Character reactions can tell you if the character you are analyzing is liked or disliked, popular, honest, trust-worthy etc…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Teacher\Local Settings\Temporary Internet Files\Content.IE5\W6S2X2HS\MCBD08119_0000[1].wmf"/>
          <p:cNvPicPr>
            <a:picLocks noChangeAspect="1" noChangeArrowheads="1"/>
          </p:cNvPicPr>
          <p:nvPr/>
        </p:nvPicPr>
        <p:blipFill>
          <a:blip r:embed="rId2" cstate="print"/>
          <a:srcRect/>
          <a:stretch>
            <a:fillRect/>
          </a:stretch>
        </p:blipFill>
        <p:spPr bwMode="auto">
          <a:xfrm>
            <a:off x="7924800" y="152400"/>
            <a:ext cx="715963" cy="187166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90000"/>
                  </a:schemeClr>
                </a:solidFill>
              </a:rPr>
              <a:t>Example of Reactions of others: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dirty="0" smtClean="0">
                <a:solidFill>
                  <a:schemeClr val="tx2">
                    <a:lumMod val="10000"/>
                  </a:schemeClr>
                </a:solidFill>
              </a:rPr>
              <a:t>In a story the way other characters interact with each other can reveal a lot about the characters. In the story “The Secret Life of Walter </a:t>
            </a:r>
            <a:r>
              <a:rPr lang="en-US" dirty="0" err="1" smtClean="0">
                <a:solidFill>
                  <a:schemeClr val="tx2">
                    <a:lumMod val="10000"/>
                  </a:schemeClr>
                </a:solidFill>
              </a:rPr>
              <a:t>Mitty</a:t>
            </a:r>
            <a:r>
              <a:rPr lang="en-US" dirty="0" smtClean="0">
                <a:solidFill>
                  <a:schemeClr val="tx2">
                    <a:lumMod val="10000"/>
                  </a:schemeClr>
                </a:solidFill>
              </a:rPr>
              <a:t>” by James Thurber, Walter’s wife treats him with an almost boss-like motherly attitude rather than a loving wife. This reveals to the reader that his wife finds him to be incompetent or unable to accomplish things on his own.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1">
                    <a:lumMod val="85000"/>
                  </a:schemeClr>
                </a:solidFill>
              </a:rPr>
              <a:t>7. Action or Incident</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solidFill>
                  <a:schemeClr val="bg1">
                    <a:lumMod val="75000"/>
                    <a:lumOff val="25000"/>
                  </a:schemeClr>
                </a:solidFill>
              </a:rPr>
              <a:t>A character can be analyzed by looking at an action or incident and how it affected them or how they reacted to it.</a:t>
            </a:r>
          </a:p>
          <a:p>
            <a:pPr fontAlgn="auto">
              <a:spcAft>
                <a:spcPts val="0"/>
              </a:spcAft>
              <a:buFont typeface="Arial" pitchFamily="34" charset="0"/>
              <a:buChar char="•"/>
              <a:defRPr/>
            </a:pPr>
            <a:r>
              <a:rPr lang="en-US" dirty="0" smtClean="0">
                <a:solidFill>
                  <a:schemeClr val="bg1">
                    <a:lumMod val="75000"/>
                    <a:lumOff val="25000"/>
                  </a:schemeClr>
                </a:solidFill>
              </a:rPr>
              <a:t>What action did the character take when confronted with a certain situation.</a:t>
            </a:r>
          </a:p>
          <a:p>
            <a:pPr fontAlgn="auto">
              <a:spcAft>
                <a:spcPts val="0"/>
              </a:spcAft>
              <a:buFont typeface="Arial" pitchFamily="34" charset="0"/>
              <a:buChar char="•"/>
              <a:defRPr/>
            </a:pPr>
            <a:r>
              <a:rPr lang="en-US" dirty="0" smtClean="0">
                <a:solidFill>
                  <a:schemeClr val="bg1">
                    <a:lumMod val="75000"/>
                    <a:lumOff val="25000"/>
                  </a:schemeClr>
                </a:solidFill>
              </a:rPr>
              <a:t>Is there and incident in the characters past that has shaped them as a character and affected the way they look at their life.</a:t>
            </a:r>
          </a:p>
          <a:p>
            <a:pPr fontAlgn="auto">
              <a:spcAft>
                <a:spcPts val="0"/>
              </a:spcAft>
              <a:buFont typeface="Arial" pitchFamily="34" charset="0"/>
              <a:buChar char="•"/>
              <a:defRPr/>
            </a:pPr>
            <a:r>
              <a:rPr lang="en-US" dirty="0" smtClean="0">
                <a:solidFill>
                  <a:schemeClr val="bg1">
                    <a:lumMod val="75000"/>
                    <a:lumOff val="25000"/>
                  </a:schemeClr>
                </a:solidFill>
              </a:rPr>
              <a:t>The action or incident determines the way the character develops as the story goes on.</a:t>
            </a:r>
          </a:p>
        </p:txBody>
      </p:sp>
      <p:pic>
        <p:nvPicPr>
          <p:cNvPr id="17412" name="Picture 2" descr="C:\Documents and Settings\Teacher\Local Settings\Temporary Internet Files\Content.IE5\W6S2X2HS\MCEN00630_0000[1].wmf"/>
          <p:cNvPicPr>
            <a:picLocks noChangeAspect="1" noChangeArrowheads="1"/>
          </p:cNvPicPr>
          <p:nvPr/>
        </p:nvPicPr>
        <p:blipFill>
          <a:blip r:embed="rId2" cstate="print"/>
          <a:srcRect/>
          <a:stretch>
            <a:fillRect/>
          </a:stretch>
        </p:blipFill>
        <p:spPr bwMode="auto">
          <a:xfrm>
            <a:off x="228600" y="0"/>
            <a:ext cx="1447800" cy="145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85000"/>
                  </a:schemeClr>
                </a:solidFill>
              </a:rPr>
              <a:t>Example of Action or Incident:</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dirty="0" smtClean="0">
                <a:solidFill>
                  <a:schemeClr val="bg1">
                    <a:lumMod val="75000"/>
                    <a:lumOff val="25000"/>
                  </a:schemeClr>
                </a:solidFill>
              </a:rPr>
              <a:t>In the novel, </a:t>
            </a:r>
            <a:r>
              <a:rPr lang="en-US" u="sng" dirty="0" smtClean="0">
                <a:solidFill>
                  <a:schemeClr val="bg1">
                    <a:lumMod val="75000"/>
                    <a:lumOff val="25000"/>
                  </a:schemeClr>
                </a:solidFill>
              </a:rPr>
              <a:t>The Outsiders</a:t>
            </a:r>
            <a:r>
              <a:rPr lang="en-US" dirty="0" smtClean="0">
                <a:solidFill>
                  <a:schemeClr val="bg1">
                    <a:lumMod val="75000"/>
                    <a:lumOff val="25000"/>
                  </a:schemeClr>
                </a:solidFill>
              </a:rPr>
              <a:t> by S.E. Hinton we learn that the narrator lost his parents in a car accident when he was young. This accident happened before the story began and is affecting the development of the main character. In a character description you could explain how this incident affects the characters development and give examples of its effect.</a:t>
            </a:r>
          </a:p>
        </p:txBody>
      </p:sp>
      <p:pic>
        <p:nvPicPr>
          <p:cNvPr id="18436" name="Picture 2" descr="C:\Documents and Settings\Teacher\Local Settings\Temporary Internet Files\Content.IE5\W6S2X2HS\MCj04218680000[1].wmf"/>
          <p:cNvPicPr>
            <a:picLocks noChangeAspect="1" noChangeArrowheads="1"/>
          </p:cNvPicPr>
          <p:nvPr/>
        </p:nvPicPr>
        <p:blipFill>
          <a:blip r:embed="rId2" cstate="print"/>
          <a:srcRect/>
          <a:stretch>
            <a:fillRect/>
          </a:stretch>
        </p:blipFill>
        <p:spPr bwMode="auto">
          <a:xfrm>
            <a:off x="6934200" y="5257800"/>
            <a:ext cx="167005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Documents and Settings\Teacher\Local Settings\Temporary Internet Files\Content.IE5\5Q2H6P50\MPj04331600000[1].jpg"/>
          <p:cNvPicPr>
            <a:picLocks noChangeAspect="1" noChangeArrowheads="1"/>
          </p:cNvPicPr>
          <p:nvPr/>
        </p:nvPicPr>
        <p:blipFill>
          <a:blip r:embed="rId2" cstate="print"/>
          <a:srcRect/>
          <a:stretch>
            <a:fillRect/>
          </a:stretch>
        </p:blipFill>
        <p:spPr bwMode="auto">
          <a:xfrm>
            <a:off x="152400" y="1143000"/>
            <a:ext cx="1143000" cy="11430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5">
                    <a:lumMod val="20000"/>
                    <a:lumOff val="80000"/>
                  </a:schemeClr>
                </a:solidFill>
              </a:rPr>
              <a:t>8. Physical/Emotional Setting:</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solidFill>
                  <a:schemeClr val="bg2">
                    <a:lumMod val="75000"/>
                  </a:schemeClr>
                </a:solidFill>
              </a:rPr>
              <a:t>The setting of a story affects the characters’ development as well as the plot.</a:t>
            </a:r>
          </a:p>
          <a:p>
            <a:pPr fontAlgn="auto">
              <a:spcAft>
                <a:spcPts val="0"/>
              </a:spcAft>
              <a:buFont typeface="Arial" pitchFamily="34" charset="0"/>
              <a:buChar char="•"/>
              <a:defRPr/>
            </a:pPr>
            <a:r>
              <a:rPr lang="en-US" dirty="0" smtClean="0">
                <a:solidFill>
                  <a:schemeClr val="bg2">
                    <a:lumMod val="75000"/>
                  </a:schemeClr>
                </a:solidFill>
              </a:rPr>
              <a:t>The physical setting of a story is where the story is actually taking place and can effect the way a character develops.</a:t>
            </a:r>
          </a:p>
          <a:p>
            <a:pPr fontAlgn="auto">
              <a:spcAft>
                <a:spcPts val="0"/>
              </a:spcAft>
              <a:buFont typeface="Arial" pitchFamily="34" charset="0"/>
              <a:buChar char="•"/>
              <a:defRPr/>
            </a:pPr>
            <a:r>
              <a:rPr lang="en-US" dirty="0" smtClean="0">
                <a:solidFill>
                  <a:schemeClr val="bg2">
                    <a:lumMod val="75000"/>
                  </a:schemeClr>
                </a:solidFill>
              </a:rPr>
              <a:t>The emotional setting of a story is the series of emotions that the character deals with throughout the story.</a:t>
            </a:r>
          </a:p>
        </p:txBody>
      </p:sp>
      <p:pic>
        <p:nvPicPr>
          <p:cNvPr id="19461" name="Picture 4" descr="C:\Documents and Settings\Teacher\Local Settings\Temporary Internet Files\Content.IE5\3W3PLWRL\MPj04331610000[1].jpg"/>
          <p:cNvPicPr>
            <a:picLocks noChangeAspect="1" noChangeArrowheads="1"/>
          </p:cNvPicPr>
          <p:nvPr/>
        </p:nvPicPr>
        <p:blipFill>
          <a:blip r:embed="rId3" cstate="print"/>
          <a:srcRect/>
          <a:stretch>
            <a:fillRect/>
          </a:stretch>
        </p:blipFill>
        <p:spPr bwMode="auto">
          <a:xfrm>
            <a:off x="7543800" y="5562600"/>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bg2">
                    <a:lumMod val="20000"/>
                    <a:lumOff val="80000"/>
                  </a:schemeClr>
                </a:solidFill>
              </a:rPr>
              <a:t>Using the 8 methods to describe a character</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bg2">
                    <a:lumMod val="75000"/>
                  </a:schemeClr>
                </a:solidFill>
              </a:rPr>
              <a:t>Use the these 8 methods of characterization when writing a description of a character in the stories you read. By looking at all 8 methods you can give an in-depth description of the character instead of a flat description that includes only basic information.</a:t>
            </a:r>
          </a:p>
        </p:txBody>
      </p:sp>
      <p:pic>
        <p:nvPicPr>
          <p:cNvPr id="20484" name="Picture 2" descr="C:\Documents and Settings\Teacher\Local Settings\Temporary Internet Files\Content.IE5\5Q2H6P50\MCEN00120_0000[1].wmf"/>
          <p:cNvPicPr>
            <a:picLocks noChangeAspect="1" noChangeArrowheads="1"/>
          </p:cNvPicPr>
          <p:nvPr/>
        </p:nvPicPr>
        <p:blipFill>
          <a:blip r:embed="rId2" cstate="print"/>
          <a:srcRect/>
          <a:stretch>
            <a:fillRect/>
          </a:stretch>
        </p:blipFill>
        <p:spPr bwMode="auto">
          <a:xfrm>
            <a:off x="6858000" y="4953000"/>
            <a:ext cx="1954213" cy="173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20000"/>
                    <a:lumOff val="80000"/>
                  </a:schemeClr>
                </a:solidFill>
              </a:rPr>
              <a:t>1. Physical Description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accent6">
                    <a:lumMod val="50000"/>
                  </a:schemeClr>
                </a:solidFill>
              </a:rPr>
              <a:t>The most common way of describing a character.</a:t>
            </a:r>
          </a:p>
          <a:p>
            <a:pPr fontAlgn="auto">
              <a:spcAft>
                <a:spcPts val="0"/>
              </a:spcAft>
              <a:buFont typeface="Arial" pitchFamily="34" charset="0"/>
              <a:buChar char="•"/>
              <a:defRPr/>
            </a:pPr>
            <a:r>
              <a:rPr lang="en-US" dirty="0" smtClean="0">
                <a:solidFill>
                  <a:schemeClr val="accent6">
                    <a:lumMod val="50000"/>
                  </a:schemeClr>
                </a:solidFill>
              </a:rPr>
              <a:t>Identifies anything physical about the character.</a:t>
            </a:r>
          </a:p>
          <a:p>
            <a:pPr fontAlgn="auto">
              <a:spcAft>
                <a:spcPts val="0"/>
              </a:spcAft>
              <a:buFont typeface="Arial" pitchFamily="34" charset="0"/>
              <a:buChar char="•"/>
              <a:defRPr/>
            </a:pPr>
            <a:r>
              <a:rPr lang="en-US" dirty="0" smtClean="0">
                <a:solidFill>
                  <a:schemeClr val="accent6">
                    <a:lumMod val="50000"/>
                  </a:schemeClr>
                </a:solidFill>
              </a:rPr>
              <a:t>Includes height, skin, hair and eye color, short/tall, skinny/fat, wear glasses?, how he/she walks/stands, anything physical about the character.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sz="1600" dirty="0" smtClean="0"/>
              <a:t>Presentation created by </a:t>
            </a:r>
          </a:p>
          <a:p>
            <a:pPr fontAlgn="auto">
              <a:spcAft>
                <a:spcPts val="0"/>
              </a:spcAft>
              <a:buFont typeface="Arial" pitchFamily="34" charset="0"/>
              <a:buNone/>
              <a:defRPr/>
            </a:pPr>
            <a:r>
              <a:rPr lang="en-US" sz="1600" dirty="0" smtClean="0"/>
              <a:t>Trish Turner </a:t>
            </a:r>
          </a:p>
          <a:p>
            <a:pPr fontAlgn="auto">
              <a:spcAft>
                <a:spcPts val="0"/>
              </a:spcAft>
              <a:buFont typeface="Arial" pitchFamily="34" charset="0"/>
              <a:buNone/>
              <a:defRPr/>
            </a:pPr>
            <a:r>
              <a:rPr lang="en-US" sz="1600" dirty="0" smtClean="0"/>
              <a:t>2008</a:t>
            </a:r>
          </a:p>
        </p:txBody>
      </p:sp>
      <p:pic>
        <p:nvPicPr>
          <p:cNvPr id="21508" name="Picture 2" descr="C:\Documents and Settings\Teacher\Local Settings\Temporary Internet Files\Content.IE5\5Q2H6P50\MCj01163620000[1].wmf"/>
          <p:cNvPicPr>
            <a:picLocks noChangeAspect="1" noChangeArrowheads="1"/>
          </p:cNvPicPr>
          <p:nvPr/>
        </p:nvPicPr>
        <p:blipFill>
          <a:blip r:embed="rId2" cstate="print"/>
          <a:srcRect/>
          <a:stretch>
            <a:fillRect/>
          </a:stretch>
        </p:blipFill>
        <p:spPr bwMode="auto">
          <a:xfrm>
            <a:off x="2057400" y="1295400"/>
            <a:ext cx="5292725" cy="237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Teacher\Local Settings\Temporary Internet Files\Content.IE5\W6S2X2HS\MPj04224820000[1].jpg"/>
          <p:cNvPicPr>
            <a:picLocks noChangeAspect="1" noChangeArrowheads="1"/>
          </p:cNvPicPr>
          <p:nvPr/>
        </p:nvPicPr>
        <p:blipFill>
          <a:blip r:embed="rId2" cstate="print"/>
          <a:srcRect/>
          <a:stretch>
            <a:fillRect/>
          </a:stretch>
        </p:blipFill>
        <p:spPr bwMode="auto">
          <a:xfrm>
            <a:off x="1524000" y="381000"/>
            <a:ext cx="5867400" cy="5867400"/>
          </a:xfrm>
          <a:prstGeom prst="rect">
            <a:avLst/>
          </a:prstGeom>
          <a:noFill/>
          <a:effectLst/>
          <a:scene3d>
            <a:camera prst="orthographicFront"/>
            <a:lightRig rig="threePt" dir="t"/>
          </a:scene3d>
          <a:sp3d>
            <a:bevelT/>
          </a:sp3d>
        </p:spPr>
      </p:pic>
      <p:sp>
        <p:nvSpPr>
          <p:cNvPr id="2" name="Title 1"/>
          <p:cNvSpPr>
            <a:spLocks noGrp="1"/>
          </p:cNvSpPr>
          <p:nvPr>
            <p:ph type="title"/>
          </p:nvPr>
        </p:nvSpPr>
        <p:spPr>
          <a:xfrm>
            <a:off x="533400" y="228600"/>
            <a:ext cx="8229600" cy="1143000"/>
          </a:xfrm>
        </p:spPr>
        <p:txBody>
          <a:bodyPr rtlCol="0">
            <a:normAutofit fontScale="90000"/>
          </a:bodyPr>
          <a:lstStyle/>
          <a:p>
            <a:pPr fontAlgn="auto">
              <a:spcAft>
                <a:spcPts val="0"/>
              </a:spcAft>
              <a:defRPr/>
            </a:pPr>
            <a:r>
              <a:rPr lang="en-US" dirty="0" smtClean="0">
                <a:solidFill>
                  <a:schemeClr val="accent6">
                    <a:lumMod val="20000"/>
                    <a:lumOff val="80000"/>
                  </a:schemeClr>
                </a:solidFill>
              </a:rPr>
              <a:t>Example of physical description:</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dirty="0" smtClean="0">
                <a:solidFill>
                  <a:schemeClr val="accent6">
                    <a:lumMod val="50000"/>
                  </a:schemeClr>
                </a:solidFill>
              </a:rPr>
              <a:t>The soldier </a:t>
            </a:r>
            <a:r>
              <a:rPr lang="en-US" dirty="0" smtClean="0">
                <a:solidFill>
                  <a:schemeClr val="accent6">
                    <a:lumMod val="50000"/>
                  </a:schemeClr>
                </a:solidFill>
              </a:rPr>
              <a:t>wears </a:t>
            </a:r>
            <a:r>
              <a:rPr lang="en-US" dirty="0" smtClean="0">
                <a:solidFill>
                  <a:schemeClr val="accent6">
                    <a:lumMod val="50000"/>
                  </a:schemeClr>
                </a:solidFill>
              </a:rPr>
              <a:t>his dress blues for the event; shined black leather shoes that shone in the light, perfectly pressed pants and a jacket displaying his rank. </a:t>
            </a:r>
            <a:r>
              <a:rPr lang="en-US" dirty="0" smtClean="0">
                <a:solidFill>
                  <a:schemeClr val="accent6">
                    <a:lumMod val="50000"/>
                  </a:schemeClr>
                </a:solidFill>
              </a:rPr>
              <a:t>He was a tall man that stood out in a room. Almost six foot seven inches, he towered over most of his peers.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Documents and Settings\Teacher\Local Settings\Temporary Internet Files\Content.IE5\W6S2X2HS\MPj03096620000[1].jpg"/>
          <p:cNvPicPr>
            <a:picLocks noChangeAspect="1" noChangeArrowheads="1"/>
          </p:cNvPicPr>
          <p:nvPr/>
        </p:nvPicPr>
        <p:blipFill>
          <a:blip r:embed="rId2" cstate="print"/>
          <a:srcRect/>
          <a:stretch>
            <a:fillRect/>
          </a:stretch>
        </p:blipFill>
        <p:spPr bwMode="auto">
          <a:xfrm>
            <a:off x="5943600" y="2667000"/>
            <a:ext cx="2609850" cy="3657600"/>
          </a:xfrm>
          <a:prstGeom prst="rect">
            <a:avLst/>
          </a:prstGeom>
          <a:noFill/>
          <a:ln w="9525">
            <a:noFill/>
            <a:miter lim="800000"/>
            <a:headEnd/>
            <a:tailEnd/>
          </a:ln>
        </p:spPr>
      </p:pic>
      <p:sp>
        <p:nvSpPr>
          <p:cNvPr id="2" name="Title 1"/>
          <p:cNvSpPr>
            <a:spLocks noGrp="1"/>
          </p:cNvSpPr>
          <p:nvPr>
            <p:ph type="title"/>
          </p:nvPr>
        </p:nvSpPr>
        <p:spPr>
          <a:xfrm>
            <a:off x="381000" y="304800"/>
            <a:ext cx="8229600" cy="1143000"/>
          </a:xfrm>
        </p:spPr>
        <p:txBody>
          <a:bodyPr rtlCol="0">
            <a:normAutofit/>
          </a:bodyPr>
          <a:lstStyle/>
          <a:p>
            <a:pPr fontAlgn="auto">
              <a:spcAft>
                <a:spcPts val="0"/>
              </a:spcAft>
              <a:defRPr/>
            </a:pPr>
            <a:r>
              <a:rPr lang="en-US" dirty="0" smtClean="0">
                <a:solidFill>
                  <a:schemeClr val="bg2">
                    <a:lumMod val="20000"/>
                    <a:lumOff val="80000"/>
                  </a:schemeClr>
                </a:solidFill>
              </a:rPr>
              <a:t>2. Name Analysis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bg2">
                    <a:lumMod val="50000"/>
                  </a:schemeClr>
                </a:solidFill>
              </a:rPr>
              <a:t>Analyzing a character’s name is looking more closely to it’s meaning (if there is one) and describing it.</a:t>
            </a:r>
          </a:p>
          <a:p>
            <a:pPr fontAlgn="auto">
              <a:spcAft>
                <a:spcPts val="0"/>
              </a:spcAft>
              <a:buFont typeface="Arial" pitchFamily="34" charset="0"/>
              <a:buChar char="•"/>
              <a:defRPr/>
            </a:pPr>
            <a:r>
              <a:rPr lang="en-US" dirty="0" smtClean="0">
                <a:solidFill>
                  <a:schemeClr val="bg2">
                    <a:lumMod val="50000"/>
                  </a:schemeClr>
                </a:solidFill>
              </a:rPr>
              <a:t>Not all characters have a name with significance to the story.</a:t>
            </a:r>
          </a:p>
          <a:p>
            <a:pPr fontAlgn="auto">
              <a:spcAft>
                <a:spcPts val="0"/>
              </a:spcAft>
              <a:buFont typeface="Arial" pitchFamily="34" charset="0"/>
              <a:buChar char="•"/>
              <a:defRPr/>
            </a:pPr>
            <a:r>
              <a:rPr lang="en-US" dirty="0" smtClean="0">
                <a:solidFill>
                  <a:schemeClr val="bg2">
                    <a:lumMod val="50000"/>
                  </a:schemeClr>
                </a:solidFill>
              </a:rPr>
              <a:t>A lot of times though, author’s carefully choose a character’s name to represent something about the character and/or the story.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bg2">
                    <a:lumMod val="20000"/>
                    <a:lumOff val="80000"/>
                  </a:schemeClr>
                </a:solidFill>
              </a:rPr>
              <a:t>Example of name analysis: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n-US" dirty="0" smtClean="0">
                <a:solidFill>
                  <a:schemeClr val="bg2">
                    <a:lumMod val="50000"/>
                  </a:schemeClr>
                </a:solidFill>
              </a:rPr>
              <a:t>In the novel, </a:t>
            </a:r>
            <a:r>
              <a:rPr lang="en-US" u="sng" dirty="0" smtClean="0">
                <a:solidFill>
                  <a:schemeClr val="bg2">
                    <a:lumMod val="50000"/>
                  </a:schemeClr>
                </a:solidFill>
              </a:rPr>
              <a:t>That was Then, This is Now</a:t>
            </a:r>
            <a:r>
              <a:rPr lang="en-US" dirty="0" smtClean="0">
                <a:solidFill>
                  <a:schemeClr val="bg2">
                    <a:lumMod val="50000"/>
                  </a:schemeClr>
                </a:solidFill>
              </a:rPr>
              <a:t> by S.E. Hinton you can analyze the name of the character M&amp;M. M&amp;M gets his nickname because of the fact that he is always seen eating the popular candy by the same name. The other characters of the story have called him this name so often that is commented that no one remembers his real name.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smtClean="0">
                <a:solidFill>
                  <a:schemeClr val="bg2">
                    <a:lumMod val="20000"/>
                    <a:lumOff val="80000"/>
                  </a:schemeClr>
                </a:solidFill>
              </a:rPr>
              <a:t>Example of name analysis </a:t>
            </a:r>
            <a:r>
              <a:rPr lang="en-US" sz="3600" dirty="0" err="1" smtClean="0">
                <a:solidFill>
                  <a:schemeClr val="bg2">
                    <a:lumMod val="20000"/>
                    <a:lumOff val="80000"/>
                  </a:schemeClr>
                </a:solidFill>
              </a:rPr>
              <a:t>con’t</a:t>
            </a:r>
            <a:r>
              <a:rPr lang="en-US" sz="3600" dirty="0" smtClean="0">
                <a:solidFill>
                  <a:schemeClr val="bg2">
                    <a:lumMod val="20000"/>
                    <a:lumOff val="80000"/>
                  </a:schemeClr>
                </a:solidFill>
              </a:rPr>
              <a:t>:</a:t>
            </a:r>
          </a:p>
        </p:txBody>
      </p:sp>
      <p:sp>
        <p:nvSpPr>
          <p:cNvPr id="3" name="Content Placeholder 2"/>
          <p:cNvSpPr>
            <a:spLocks noGrp="1"/>
          </p:cNvSpPr>
          <p:nvPr>
            <p:ph idx="1"/>
          </p:nvPr>
        </p:nvSpPr>
        <p:spPr>
          <a:xfrm>
            <a:off x="457200" y="1600200"/>
            <a:ext cx="8229600" cy="2819400"/>
          </a:xfrm>
        </p:spPr>
        <p:txBody>
          <a:bodyPr rtlCol="0">
            <a:normAutofit/>
          </a:bodyPr>
          <a:lstStyle/>
          <a:p>
            <a:pPr fontAlgn="auto">
              <a:spcAft>
                <a:spcPts val="0"/>
              </a:spcAft>
              <a:buFont typeface="Arial" pitchFamily="34" charset="0"/>
              <a:buNone/>
              <a:defRPr/>
            </a:pPr>
            <a:r>
              <a:rPr lang="en-US" dirty="0" smtClean="0">
                <a:solidFill>
                  <a:schemeClr val="bg2">
                    <a:lumMod val="50000"/>
                  </a:schemeClr>
                </a:solidFill>
              </a:rPr>
              <a:t>If you were to write a name analysis for the character M&amp;M in S.E. Hinton’s novel you would explain in your description how the name has significance to the character.</a:t>
            </a:r>
          </a:p>
        </p:txBody>
      </p:sp>
      <p:pic>
        <p:nvPicPr>
          <p:cNvPr id="7172" name="Picture 2" descr="http://www.jenius.com.au/images/copacabana_mms.jpg"/>
          <p:cNvPicPr>
            <a:picLocks noChangeAspect="1" noChangeArrowheads="1"/>
          </p:cNvPicPr>
          <p:nvPr/>
        </p:nvPicPr>
        <p:blipFill>
          <a:blip r:embed="rId2" cstate="print"/>
          <a:srcRect/>
          <a:stretch>
            <a:fillRect/>
          </a:stretch>
        </p:blipFill>
        <p:spPr bwMode="auto">
          <a:xfrm>
            <a:off x="2971800" y="4114800"/>
            <a:ext cx="32766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Documents and Settings\Teacher\Local Settings\Temporary Internet Files\Content.IE5\Z4C63N4F\MPj04309860000[1].jpg"/>
          <p:cNvPicPr>
            <a:picLocks noChangeAspect="1" noChangeArrowheads="1"/>
          </p:cNvPicPr>
          <p:nvPr/>
        </p:nvPicPr>
        <p:blipFill>
          <a:blip r:embed="rId2" cstate="print"/>
          <a:srcRect/>
          <a:stretch>
            <a:fillRect/>
          </a:stretch>
        </p:blipFill>
        <p:spPr bwMode="auto">
          <a:xfrm>
            <a:off x="2057400" y="3581400"/>
            <a:ext cx="3920820" cy="2971800"/>
          </a:xfrm>
          <a:prstGeom prst="rect">
            <a:avLst/>
          </a:prstGeom>
          <a:noFill/>
          <a:effectLst>
            <a:softEdge rad="635000"/>
          </a:effectLst>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20000"/>
                    <a:lumOff val="80000"/>
                  </a:schemeClr>
                </a:solidFill>
              </a:rPr>
              <a:t>3. Attitude/Appearance</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accent4">
                    <a:lumMod val="50000"/>
                  </a:schemeClr>
                </a:solidFill>
              </a:rPr>
              <a:t>This method of characterization is the readers description of the character’s attitude.</a:t>
            </a:r>
          </a:p>
          <a:p>
            <a:pPr fontAlgn="auto">
              <a:spcAft>
                <a:spcPts val="0"/>
              </a:spcAft>
              <a:buFont typeface="Arial" pitchFamily="34" charset="0"/>
              <a:buChar char="•"/>
              <a:defRPr/>
            </a:pPr>
            <a:r>
              <a:rPr lang="en-US" dirty="0" smtClean="0">
                <a:solidFill>
                  <a:schemeClr val="accent4">
                    <a:lumMod val="50000"/>
                  </a:schemeClr>
                </a:solidFill>
              </a:rPr>
              <a:t>The character’s attitude is how the character appears to feel about what is happening to him/her in the story.</a:t>
            </a:r>
          </a:p>
          <a:p>
            <a:pPr fontAlgn="auto">
              <a:spcAft>
                <a:spcPts val="0"/>
              </a:spcAft>
              <a:buFont typeface="Arial" pitchFamily="34" charset="0"/>
              <a:buChar char="•"/>
              <a:defRPr/>
            </a:pPr>
            <a:r>
              <a:rPr lang="en-US" dirty="0" smtClean="0">
                <a:solidFill>
                  <a:schemeClr val="accent4">
                    <a:lumMod val="50000"/>
                  </a:schemeClr>
                </a:solidFill>
              </a:rPr>
              <a:t>Similar to how you may describe your attitude if you were in a similar situation.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Teacher\Local Settings\Temporary Internet Files\Content.IE5\W6S2X2HS\MPj04223770000[1].jpg"/>
          <p:cNvPicPr>
            <a:picLocks noChangeAspect="1" noChangeArrowheads="1"/>
          </p:cNvPicPr>
          <p:nvPr/>
        </p:nvPicPr>
        <p:blipFill>
          <a:blip r:embed="rId2" cstate="print"/>
          <a:srcRect/>
          <a:stretch>
            <a:fillRect/>
          </a:stretch>
        </p:blipFill>
        <p:spPr bwMode="auto">
          <a:xfrm>
            <a:off x="3048000" y="1676400"/>
            <a:ext cx="2973388" cy="44577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4">
                    <a:lumMod val="20000"/>
                    <a:lumOff val="80000"/>
                  </a:schemeClr>
                </a:solidFill>
              </a:rPr>
              <a:t>Example of attitude/appearance:</a:t>
            </a:r>
          </a:p>
        </p:txBody>
      </p:sp>
      <p:sp>
        <p:nvSpPr>
          <p:cNvPr id="5" name="Content Placeholder 4"/>
          <p:cNvSpPr>
            <a:spLocks noGrp="1"/>
          </p:cNvSpPr>
          <p:nvPr>
            <p:ph idx="1"/>
          </p:nvPr>
        </p:nvSpPr>
        <p:spPr/>
        <p:txBody>
          <a:bodyPr rtlCol="0">
            <a:normAutofit fontScale="92500"/>
          </a:bodyPr>
          <a:lstStyle/>
          <a:p>
            <a:pPr fontAlgn="auto">
              <a:spcAft>
                <a:spcPts val="0"/>
              </a:spcAft>
              <a:buFont typeface="Arial" pitchFamily="34" charset="0"/>
              <a:buNone/>
              <a:defRPr/>
            </a:pPr>
            <a:r>
              <a:rPr lang="en-US" dirty="0" smtClean="0">
                <a:solidFill>
                  <a:schemeClr val="accent4">
                    <a:lumMod val="50000"/>
                  </a:schemeClr>
                </a:solidFill>
              </a:rPr>
              <a:t>“She suffered constantly, feeling that all the attributes of a gracious life, every luxury, should rightly have been hers.” – “The Necklace” by Guy de Maupassant.</a:t>
            </a:r>
          </a:p>
          <a:p>
            <a:pPr fontAlgn="auto">
              <a:spcAft>
                <a:spcPts val="0"/>
              </a:spcAft>
              <a:buFont typeface="Arial" pitchFamily="34" charset="0"/>
              <a:buNone/>
              <a:defRPr/>
            </a:pPr>
            <a:r>
              <a:rPr lang="en-US" dirty="0" smtClean="0">
                <a:solidFill>
                  <a:schemeClr val="accent4">
                    <a:lumMod val="50000"/>
                  </a:schemeClr>
                </a:solidFill>
              </a:rPr>
              <a:t>In this quote from the popular short story we learn that the main character’s attitude is one of resentment, feeling that she deserves a better life.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Teacher\Local Settings\Temporary Internet Files\Content.IE5\W6S2X2HS\MCj02821920000[1].wmf"/>
          <p:cNvPicPr>
            <a:picLocks noChangeAspect="1" noChangeArrowheads="1"/>
          </p:cNvPicPr>
          <p:nvPr/>
        </p:nvPicPr>
        <p:blipFill>
          <a:blip r:embed="rId2" cstate="print"/>
          <a:srcRect/>
          <a:stretch>
            <a:fillRect/>
          </a:stretch>
        </p:blipFill>
        <p:spPr bwMode="auto">
          <a:xfrm>
            <a:off x="0" y="0"/>
            <a:ext cx="3008313" cy="15240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2">
                    <a:lumMod val="20000"/>
                    <a:lumOff val="80000"/>
                  </a:schemeClr>
                </a:solidFill>
              </a:rPr>
              <a:t>4. Dialogue</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solidFill>
                  <a:schemeClr val="accent2">
                    <a:lumMod val="50000"/>
                  </a:schemeClr>
                </a:solidFill>
              </a:rPr>
              <a:t>Dialogue is the way in which a character talks.</a:t>
            </a:r>
          </a:p>
          <a:p>
            <a:pPr fontAlgn="auto">
              <a:spcAft>
                <a:spcPts val="0"/>
              </a:spcAft>
              <a:buFont typeface="Arial" pitchFamily="34" charset="0"/>
              <a:buChar char="•"/>
              <a:defRPr/>
            </a:pPr>
            <a:r>
              <a:rPr lang="en-US" dirty="0" smtClean="0">
                <a:solidFill>
                  <a:schemeClr val="accent2">
                    <a:lumMod val="50000"/>
                  </a:schemeClr>
                </a:solidFill>
              </a:rPr>
              <a:t>Dialogue includes the characters choice of words and syntax.</a:t>
            </a:r>
          </a:p>
          <a:p>
            <a:pPr fontAlgn="auto">
              <a:spcAft>
                <a:spcPts val="0"/>
              </a:spcAft>
              <a:buFont typeface="Arial" pitchFamily="34" charset="0"/>
              <a:buChar char="•"/>
              <a:defRPr/>
            </a:pPr>
            <a:r>
              <a:rPr lang="en-US" dirty="0" smtClean="0">
                <a:solidFill>
                  <a:schemeClr val="accent2">
                    <a:lumMod val="50000"/>
                  </a:schemeClr>
                </a:solidFill>
              </a:rPr>
              <a:t>It also includes the tone and diction of the character when he/she speaks.</a:t>
            </a:r>
          </a:p>
          <a:p>
            <a:pPr fontAlgn="auto">
              <a:spcAft>
                <a:spcPts val="0"/>
              </a:spcAft>
              <a:buFont typeface="Arial" pitchFamily="34" charset="0"/>
              <a:buChar char="•"/>
              <a:defRPr/>
            </a:pPr>
            <a:r>
              <a:rPr lang="en-US" dirty="0" smtClean="0">
                <a:solidFill>
                  <a:schemeClr val="accent2">
                    <a:lumMod val="50000"/>
                  </a:schemeClr>
                </a:solidFill>
              </a:rPr>
              <a:t>Is the character serious? Sarcastic? Shy? Obnoxious? Ignorant? Etc…all these qualities can be conveyed through the characters dialogue.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1146</Words>
  <Application>Microsoft Office PowerPoint</Application>
  <PresentationFormat>On-screen Show (4:3)</PresentationFormat>
  <Paragraphs>64</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Verdana</vt:lpstr>
      <vt:lpstr>Arial</vt:lpstr>
      <vt:lpstr>Calibri</vt:lpstr>
      <vt:lpstr>Office Theme</vt:lpstr>
      <vt:lpstr>The 8 Methods of Characterization</vt:lpstr>
      <vt:lpstr>1. Physical Description</vt:lpstr>
      <vt:lpstr>Example of physical description:</vt:lpstr>
      <vt:lpstr>2. Name Analysis</vt:lpstr>
      <vt:lpstr>Example of name analysis:</vt:lpstr>
      <vt:lpstr>Example of name analysis con’t:</vt:lpstr>
      <vt:lpstr>3. Attitude/Appearance</vt:lpstr>
      <vt:lpstr>Example of attitude/appearance:</vt:lpstr>
      <vt:lpstr>4. Dialogue</vt:lpstr>
      <vt:lpstr>Example of dialogue:</vt:lpstr>
      <vt:lpstr>Example of dialogue con’t:</vt:lpstr>
      <vt:lpstr>5. Thoughts</vt:lpstr>
      <vt:lpstr>Example of thoughts:</vt:lpstr>
      <vt:lpstr>6. Reactions of Others</vt:lpstr>
      <vt:lpstr>Example of Reactions of others:</vt:lpstr>
      <vt:lpstr>7. Action or Incident</vt:lpstr>
      <vt:lpstr>Example of Action or Incident:</vt:lpstr>
      <vt:lpstr>8. Physical/Emotional Setting:</vt:lpstr>
      <vt:lpstr>Using the 8 methods to describe a character</vt:lpstr>
      <vt:lpstr>Slide 20</vt:lpstr>
    </vt:vector>
  </TitlesOfParts>
  <Company>ESASD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dc:creator>
  <cp:lastModifiedBy>Erin</cp:lastModifiedBy>
  <cp:revision>22</cp:revision>
  <dcterms:created xsi:type="dcterms:W3CDTF">2008-07-23T15:23:38Z</dcterms:created>
  <dcterms:modified xsi:type="dcterms:W3CDTF">2011-02-01T03:29:07Z</dcterms:modified>
</cp:coreProperties>
</file>